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5" r:id="rId4"/>
    <p:sldId id="266" r:id="rId5"/>
    <p:sldId id="267" r:id="rId6"/>
    <p:sldId id="268" r:id="rId7"/>
    <p:sldId id="276" r:id="rId8"/>
    <p:sldId id="277" r:id="rId9"/>
    <p:sldId id="281" r:id="rId10"/>
    <p:sldId id="282" r:id="rId11"/>
    <p:sldId id="283" r:id="rId12"/>
    <p:sldId id="284" r:id="rId13"/>
    <p:sldId id="269" r:id="rId14"/>
    <p:sldId id="270" r:id="rId15"/>
    <p:sldId id="278" r:id="rId16"/>
    <p:sldId id="285" r:id="rId17"/>
    <p:sldId id="25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F1F"/>
    <a:srgbClr val="2C2C2C"/>
    <a:srgbClr val="191919"/>
    <a:srgbClr val="636973"/>
    <a:srgbClr val="999999"/>
    <a:srgbClr val="C2C2C2"/>
    <a:srgbClr val="00203F"/>
    <a:srgbClr val="ADF0D1"/>
    <a:srgbClr val="7CAAF1"/>
    <a:srgbClr val="DD5C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13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089393-62DA-4B8C-BB1E-16EB3CB3F77F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F047F4C-FAA6-4233-BC1C-343E55BBCB8F}">
      <dgm:prSet custT="1"/>
      <dgm:spPr/>
      <dgm:t>
        <a:bodyPr/>
        <a:lstStyle/>
        <a:p>
          <a:r>
            <a:rPr lang="en-IN" sz="2800" dirty="0"/>
            <a:t>datatype  </a:t>
          </a:r>
          <a:r>
            <a:rPr lang="en-IN" sz="2800" dirty="0" err="1"/>
            <a:t>name_of_array</a:t>
          </a:r>
          <a:r>
            <a:rPr lang="en-IN" sz="2800" dirty="0"/>
            <a:t>[size];</a:t>
          </a:r>
          <a:endParaRPr lang="en-US" sz="2800" dirty="0"/>
        </a:p>
      </dgm:t>
    </dgm:pt>
    <dgm:pt modelId="{02764959-1A6D-43E5-BCE7-A8693A217921}" type="parTrans" cxnId="{110B0F65-F5E5-4DC6-9AB3-685EB99A1FFD}">
      <dgm:prSet/>
      <dgm:spPr/>
      <dgm:t>
        <a:bodyPr/>
        <a:lstStyle/>
        <a:p>
          <a:endParaRPr lang="en-US"/>
        </a:p>
      </dgm:t>
    </dgm:pt>
    <dgm:pt modelId="{96CAF0D7-B692-4571-9C4E-A96FCA0CBB14}" type="sibTrans" cxnId="{110B0F65-F5E5-4DC6-9AB3-685EB99A1FFD}">
      <dgm:prSet/>
      <dgm:spPr/>
      <dgm:t>
        <a:bodyPr/>
        <a:lstStyle/>
        <a:p>
          <a:endParaRPr lang="en-US"/>
        </a:p>
      </dgm:t>
    </dgm:pt>
    <dgm:pt modelId="{21FF7540-887F-436A-AD4D-100977749FB8}">
      <dgm:prSet custT="1"/>
      <dgm:spPr/>
      <dgm:t>
        <a:bodyPr/>
        <a:lstStyle/>
        <a:p>
          <a:r>
            <a:rPr lang="en-IN" sz="2800" dirty="0"/>
            <a:t>Datatype	</a:t>
          </a:r>
          <a:endParaRPr lang="en-US" sz="2800" dirty="0"/>
        </a:p>
      </dgm:t>
    </dgm:pt>
    <dgm:pt modelId="{7B8AC1F3-8425-47E1-989D-12977FB82C98}" type="parTrans" cxnId="{CCD2411B-D252-43B8-A98D-A2E46E9B29DB}">
      <dgm:prSet/>
      <dgm:spPr/>
      <dgm:t>
        <a:bodyPr/>
        <a:lstStyle/>
        <a:p>
          <a:endParaRPr lang="en-US"/>
        </a:p>
      </dgm:t>
    </dgm:pt>
    <dgm:pt modelId="{478D1DF3-5C73-4860-ABD2-12C90649752B}" type="sibTrans" cxnId="{CCD2411B-D252-43B8-A98D-A2E46E9B29DB}">
      <dgm:prSet/>
      <dgm:spPr/>
      <dgm:t>
        <a:bodyPr/>
        <a:lstStyle/>
        <a:p>
          <a:endParaRPr lang="en-US"/>
        </a:p>
      </dgm:t>
    </dgm:pt>
    <dgm:pt modelId="{A6F0B851-D645-4820-9038-68ABEAFC53FE}">
      <dgm:prSet custT="1"/>
      <dgm:spPr/>
      <dgm:t>
        <a:bodyPr/>
        <a:lstStyle/>
        <a:p>
          <a:r>
            <a:rPr lang="en-IN" sz="2800"/>
            <a:t>Name of array</a:t>
          </a:r>
          <a:endParaRPr lang="en-US" sz="2800"/>
        </a:p>
      </dgm:t>
    </dgm:pt>
    <dgm:pt modelId="{9ABB0704-8A09-488B-A597-DD928CAFD892}" type="parTrans" cxnId="{F65615DF-26CB-47D3-8AC6-B445E2678A12}">
      <dgm:prSet/>
      <dgm:spPr/>
      <dgm:t>
        <a:bodyPr/>
        <a:lstStyle/>
        <a:p>
          <a:endParaRPr lang="en-US"/>
        </a:p>
      </dgm:t>
    </dgm:pt>
    <dgm:pt modelId="{8F84E592-B46D-49AC-9605-3DF5DBE1D5CD}" type="sibTrans" cxnId="{F65615DF-26CB-47D3-8AC6-B445E2678A12}">
      <dgm:prSet/>
      <dgm:spPr/>
      <dgm:t>
        <a:bodyPr/>
        <a:lstStyle/>
        <a:p>
          <a:endParaRPr lang="en-US"/>
        </a:p>
      </dgm:t>
    </dgm:pt>
    <dgm:pt modelId="{CAB6E87E-3699-48BA-B076-D15358A5B795}">
      <dgm:prSet custT="1"/>
      <dgm:spPr/>
      <dgm:t>
        <a:bodyPr/>
        <a:lstStyle/>
        <a:p>
          <a:r>
            <a:rPr lang="en-IN" sz="2800" dirty="0"/>
            <a:t>Size (integer)</a:t>
          </a:r>
          <a:endParaRPr lang="en-US" sz="2800" dirty="0"/>
        </a:p>
      </dgm:t>
    </dgm:pt>
    <dgm:pt modelId="{370A8235-BD3F-4164-98F5-D58057AC9338}" type="parTrans" cxnId="{489719BE-1A11-451B-9C75-A16DA1C68A7A}">
      <dgm:prSet/>
      <dgm:spPr/>
      <dgm:t>
        <a:bodyPr/>
        <a:lstStyle/>
        <a:p>
          <a:endParaRPr lang="en-US"/>
        </a:p>
      </dgm:t>
    </dgm:pt>
    <dgm:pt modelId="{944B1C37-476A-4343-8E8B-499476CF6E34}" type="sibTrans" cxnId="{489719BE-1A11-451B-9C75-A16DA1C68A7A}">
      <dgm:prSet/>
      <dgm:spPr/>
      <dgm:t>
        <a:bodyPr/>
        <a:lstStyle/>
        <a:p>
          <a:endParaRPr lang="en-US"/>
        </a:p>
      </dgm:t>
    </dgm:pt>
    <dgm:pt modelId="{E4628701-8E7C-4C61-8098-73F426B7DD08}" type="pres">
      <dgm:prSet presAssocID="{AD089393-62DA-4B8C-BB1E-16EB3CB3F77F}" presName="linear" presStyleCnt="0">
        <dgm:presLayoutVars>
          <dgm:animLvl val="lvl"/>
          <dgm:resizeHandles val="exact"/>
        </dgm:presLayoutVars>
      </dgm:prSet>
      <dgm:spPr/>
    </dgm:pt>
    <dgm:pt modelId="{99D50596-4E31-46C1-A243-C8CEC9F997DC}" type="pres">
      <dgm:prSet presAssocID="{1F047F4C-FAA6-4233-BC1C-343E55BBCB8F}" presName="parentText" presStyleLbl="node1" presStyleIdx="0" presStyleCnt="4" custLinFactNeighborX="-299" custLinFactNeighborY="-86663">
        <dgm:presLayoutVars>
          <dgm:chMax val="0"/>
          <dgm:bulletEnabled val="1"/>
        </dgm:presLayoutVars>
      </dgm:prSet>
      <dgm:spPr/>
    </dgm:pt>
    <dgm:pt modelId="{246826C7-F795-4B5B-A12C-1CD16C94B2DC}" type="pres">
      <dgm:prSet presAssocID="{96CAF0D7-B692-4571-9C4E-A96FCA0CBB14}" presName="spacer" presStyleCnt="0"/>
      <dgm:spPr/>
    </dgm:pt>
    <dgm:pt modelId="{3E572683-2955-4A86-A80C-D725229264A1}" type="pres">
      <dgm:prSet presAssocID="{21FF7540-887F-436A-AD4D-100977749FB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417F7C3-310B-4763-BF7C-CF1F445FAA52}" type="pres">
      <dgm:prSet presAssocID="{478D1DF3-5C73-4860-ABD2-12C90649752B}" presName="spacer" presStyleCnt="0"/>
      <dgm:spPr/>
    </dgm:pt>
    <dgm:pt modelId="{85A2F7A6-0252-4C9A-BF56-395C8693AC09}" type="pres">
      <dgm:prSet presAssocID="{A6F0B851-D645-4820-9038-68ABEAFC53F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3428D64-6DD6-42DF-994F-0BDFA502E155}" type="pres">
      <dgm:prSet presAssocID="{8F84E592-B46D-49AC-9605-3DF5DBE1D5CD}" presName="spacer" presStyleCnt="0"/>
      <dgm:spPr/>
    </dgm:pt>
    <dgm:pt modelId="{EE90E0A4-F004-4E00-9DCB-E078A3EFD4A7}" type="pres">
      <dgm:prSet presAssocID="{CAB6E87E-3699-48BA-B076-D15358A5B79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CD2411B-D252-43B8-A98D-A2E46E9B29DB}" srcId="{AD089393-62DA-4B8C-BB1E-16EB3CB3F77F}" destId="{21FF7540-887F-436A-AD4D-100977749FB8}" srcOrd="1" destOrd="0" parTransId="{7B8AC1F3-8425-47E1-989D-12977FB82C98}" sibTransId="{478D1DF3-5C73-4860-ABD2-12C90649752B}"/>
    <dgm:cxn modelId="{110B0F65-F5E5-4DC6-9AB3-685EB99A1FFD}" srcId="{AD089393-62DA-4B8C-BB1E-16EB3CB3F77F}" destId="{1F047F4C-FAA6-4233-BC1C-343E55BBCB8F}" srcOrd="0" destOrd="0" parTransId="{02764959-1A6D-43E5-BCE7-A8693A217921}" sibTransId="{96CAF0D7-B692-4571-9C4E-A96FCA0CBB14}"/>
    <dgm:cxn modelId="{7A5C0A50-DD65-461A-8421-318940F3A1EE}" type="presOf" srcId="{AD089393-62DA-4B8C-BB1E-16EB3CB3F77F}" destId="{E4628701-8E7C-4C61-8098-73F426B7DD08}" srcOrd="0" destOrd="0" presId="urn:microsoft.com/office/officeart/2005/8/layout/vList2"/>
    <dgm:cxn modelId="{54ED8075-A715-40E8-AE88-C814DEFD606A}" type="presOf" srcId="{CAB6E87E-3699-48BA-B076-D15358A5B795}" destId="{EE90E0A4-F004-4E00-9DCB-E078A3EFD4A7}" srcOrd="0" destOrd="0" presId="urn:microsoft.com/office/officeart/2005/8/layout/vList2"/>
    <dgm:cxn modelId="{61F3F6A6-2074-4D35-A261-51E72DCFCF48}" type="presOf" srcId="{A6F0B851-D645-4820-9038-68ABEAFC53FE}" destId="{85A2F7A6-0252-4C9A-BF56-395C8693AC09}" srcOrd="0" destOrd="0" presId="urn:microsoft.com/office/officeart/2005/8/layout/vList2"/>
    <dgm:cxn modelId="{042F5CB9-87DB-4566-8449-71061093F47E}" type="presOf" srcId="{21FF7540-887F-436A-AD4D-100977749FB8}" destId="{3E572683-2955-4A86-A80C-D725229264A1}" srcOrd="0" destOrd="0" presId="urn:microsoft.com/office/officeart/2005/8/layout/vList2"/>
    <dgm:cxn modelId="{489719BE-1A11-451B-9C75-A16DA1C68A7A}" srcId="{AD089393-62DA-4B8C-BB1E-16EB3CB3F77F}" destId="{CAB6E87E-3699-48BA-B076-D15358A5B795}" srcOrd="3" destOrd="0" parTransId="{370A8235-BD3F-4164-98F5-D58057AC9338}" sibTransId="{944B1C37-476A-4343-8E8B-499476CF6E34}"/>
    <dgm:cxn modelId="{61EE8FC7-8D55-4582-A608-636475BE6CD8}" type="presOf" srcId="{1F047F4C-FAA6-4233-BC1C-343E55BBCB8F}" destId="{99D50596-4E31-46C1-A243-C8CEC9F997DC}" srcOrd="0" destOrd="0" presId="urn:microsoft.com/office/officeart/2005/8/layout/vList2"/>
    <dgm:cxn modelId="{F65615DF-26CB-47D3-8AC6-B445E2678A12}" srcId="{AD089393-62DA-4B8C-BB1E-16EB3CB3F77F}" destId="{A6F0B851-D645-4820-9038-68ABEAFC53FE}" srcOrd="2" destOrd="0" parTransId="{9ABB0704-8A09-488B-A597-DD928CAFD892}" sibTransId="{8F84E592-B46D-49AC-9605-3DF5DBE1D5CD}"/>
    <dgm:cxn modelId="{09793A5F-EBB5-4969-B18E-9DAE26B724D8}" type="presParOf" srcId="{E4628701-8E7C-4C61-8098-73F426B7DD08}" destId="{99D50596-4E31-46C1-A243-C8CEC9F997DC}" srcOrd="0" destOrd="0" presId="urn:microsoft.com/office/officeart/2005/8/layout/vList2"/>
    <dgm:cxn modelId="{04866A6C-116E-452D-AF7E-7DA900594D7C}" type="presParOf" srcId="{E4628701-8E7C-4C61-8098-73F426B7DD08}" destId="{246826C7-F795-4B5B-A12C-1CD16C94B2DC}" srcOrd="1" destOrd="0" presId="urn:microsoft.com/office/officeart/2005/8/layout/vList2"/>
    <dgm:cxn modelId="{F3F74953-6E6D-42A2-B19E-F41D6AC6914D}" type="presParOf" srcId="{E4628701-8E7C-4C61-8098-73F426B7DD08}" destId="{3E572683-2955-4A86-A80C-D725229264A1}" srcOrd="2" destOrd="0" presId="urn:microsoft.com/office/officeart/2005/8/layout/vList2"/>
    <dgm:cxn modelId="{E21B7E11-C647-41D5-A0F4-8307578D53B6}" type="presParOf" srcId="{E4628701-8E7C-4C61-8098-73F426B7DD08}" destId="{8417F7C3-310B-4763-BF7C-CF1F445FAA52}" srcOrd="3" destOrd="0" presId="urn:microsoft.com/office/officeart/2005/8/layout/vList2"/>
    <dgm:cxn modelId="{F93C3639-7F37-457D-93FB-9E279982D60C}" type="presParOf" srcId="{E4628701-8E7C-4C61-8098-73F426B7DD08}" destId="{85A2F7A6-0252-4C9A-BF56-395C8693AC09}" srcOrd="4" destOrd="0" presId="urn:microsoft.com/office/officeart/2005/8/layout/vList2"/>
    <dgm:cxn modelId="{FC8D47AA-E0A6-4F83-8AAE-0DBC62BA3B6D}" type="presParOf" srcId="{E4628701-8E7C-4C61-8098-73F426B7DD08}" destId="{73428D64-6DD6-42DF-994F-0BDFA502E155}" srcOrd="5" destOrd="0" presId="urn:microsoft.com/office/officeart/2005/8/layout/vList2"/>
    <dgm:cxn modelId="{1A7BBFF7-CD52-4916-A763-101FFC55B7DB}" type="presParOf" srcId="{E4628701-8E7C-4C61-8098-73F426B7DD08}" destId="{EE90E0A4-F004-4E00-9DCB-E078A3EFD4A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D50596-4E31-46C1-A243-C8CEC9F997DC}">
      <dsp:nvSpPr>
        <dsp:cNvPr id="0" name=""/>
        <dsp:cNvSpPr/>
      </dsp:nvSpPr>
      <dsp:spPr>
        <a:xfrm>
          <a:off x="0" y="0"/>
          <a:ext cx="4697730" cy="11606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 dirty="0"/>
            <a:t>datatype  </a:t>
          </a:r>
          <a:r>
            <a:rPr lang="en-IN" sz="2800" kern="1200" dirty="0" err="1"/>
            <a:t>name_of_array</a:t>
          </a:r>
          <a:r>
            <a:rPr lang="en-IN" sz="2800" kern="1200" dirty="0"/>
            <a:t>[size];</a:t>
          </a:r>
          <a:endParaRPr lang="en-US" sz="2800" kern="1200" dirty="0"/>
        </a:p>
      </dsp:txBody>
      <dsp:txXfrm>
        <a:off x="56658" y="56658"/>
        <a:ext cx="4584414" cy="1047324"/>
      </dsp:txXfrm>
    </dsp:sp>
    <dsp:sp modelId="{3E572683-2955-4A86-A80C-D725229264A1}">
      <dsp:nvSpPr>
        <dsp:cNvPr id="0" name=""/>
        <dsp:cNvSpPr/>
      </dsp:nvSpPr>
      <dsp:spPr>
        <a:xfrm>
          <a:off x="0" y="1348386"/>
          <a:ext cx="4697730" cy="116064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 dirty="0"/>
            <a:t>Datatype	</a:t>
          </a:r>
          <a:endParaRPr lang="en-US" sz="2800" kern="1200" dirty="0"/>
        </a:p>
      </dsp:txBody>
      <dsp:txXfrm>
        <a:off x="56658" y="1405044"/>
        <a:ext cx="4584414" cy="1047324"/>
      </dsp:txXfrm>
    </dsp:sp>
    <dsp:sp modelId="{85A2F7A6-0252-4C9A-BF56-395C8693AC09}">
      <dsp:nvSpPr>
        <dsp:cNvPr id="0" name=""/>
        <dsp:cNvSpPr/>
      </dsp:nvSpPr>
      <dsp:spPr>
        <a:xfrm>
          <a:off x="0" y="2687586"/>
          <a:ext cx="4697730" cy="116064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/>
            <a:t>Name of array</a:t>
          </a:r>
          <a:endParaRPr lang="en-US" sz="2800" kern="1200"/>
        </a:p>
      </dsp:txBody>
      <dsp:txXfrm>
        <a:off x="56658" y="2744244"/>
        <a:ext cx="4584414" cy="1047324"/>
      </dsp:txXfrm>
    </dsp:sp>
    <dsp:sp modelId="{EE90E0A4-F004-4E00-9DCB-E078A3EFD4A7}">
      <dsp:nvSpPr>
        <dsp:cNvPr id="0" name=""/>
        <dsp:cNvSpPr/>
      </dsp:nvSpPr>
      <dsp:spPr>
        <a:xfrm>
          <a:off x="0" y="4026786"/>
          <a:ext cx="4697730" cy="11606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 dirty="0"/>
            <a:t>Size (integer)</a:t>
          </a:r>
          <a:endParaRPr lang="en-US" sz="2800" kern="1200" dirty="0"/>
        </a:p>
      </dsp:txBody>
      <dsp:txXfrm>
        <a:off x="56658" y="4083444"/>
        <a:ext cx="4584414" cy="10473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2.jpg>
</file>

<file path=ppt/media/image3.png>
</file>

<file path=ppt/media/image4.sv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FDCE79-4E29-402C-B477-B11C4D011C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alphaModFix amt="90000"/>
          </a:blip>
          <a:stretch>
            <a:fillRect/>
          </a:stretch>
        </p:blipFill>
        <p:spPr>
          <a:xfrm>
            <a:off x="0" y="-1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992F9EE-5066-4DC7-9A8B-A0704FB56E63}"/>
              </a:ext>
            </a:extLst>
          </p:cNvPr>
          <p:cNvSpPr/>
          <p:nvPr userDrawn="1"/>
        </p:nvSpPr>
        <p:spPr>
          <a:xfrm>
            <a:off x="0" y="1440872"/>
            <a:ext cx="9144000" cy="3976255"/>
          </a:xfrm>
          <a:prstGeom prst="rect">
            <a:avLst/>
          </a:prstGeom>
          <a:solidFill>
            <a:srgbClr val="2C2C2C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451063-0A73-407E-9285-9A6C27FF3658}"/>
              </a:ext>
            </a:extLst>
          </p:cNvPr>
          <p:cNvSpPr txBox="1"/>
          <p:nvPr userDrawn="1"/>
        </p:nvSpPr>
        <p:spPr>
          <a:xfrm>
            <a:off x="318655" y="1551705"/>
            <a:ext cx="52508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ECAP770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D37EDC-9BA2-4106-A0D1-49964EF39471}"/>
              </a:ext>
            </a:extLst>
          </p:cNvPr>
          <p:cNvSpPr txBox="1"/>
          <p:nvPr userDrawn="1"/>
        </p:nvSpPr>
        <p:spPr>
          <a:xfrm>
            <a:off x="263235" y="2970116"/>
            <a:ext cx="53478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600" cap="small" baseline="0" dirty="0">
                <a:solidFill>
                  <a:schemeClr val="bg1"/>
                </a:solidFill>
              </a:rPr>
              <a:t>Advance Data Structures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C59E63-B3F3-40A8-A422-69AB2D35C404}"/>
              </a:ext>
            </a:extLst>
          </p:cNvPr>
          <p:cNvCxnSpPr>
            <a:cxnSpLocks/>
          </p:cNvCxnSpPr>
          <p:nvPr userDrawn="1"/>
        </p:nvCxnSpPr>
        <p:spPr>
          <a:xfrm>
            <a:off x="318655" y="3782289"/>
            <a:ext cx="5347855" cy="0"/>
          </a:xfrm>
          <a:prstGeom prst="line">
            <a:avLst/>
          </a:prstGeom>
          <a:ln w="31750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03F2AB1-044B-42E4-8A81-97A7A2FE5418}"/>
              </a:ext>
            </a:extLst>
          </p:cNvPr>
          <p:cNvSpPr txBox="1"/>
          <p:nvPr userDrawn="1"/>
        </p:nvSpPr>
        <p:spPr>
          <a:xfrm>
            <a:off x="5999019" y="4563687"/>
            <a:ext cx="28263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2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Ashwani Kumar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979311-FF32-46BF-9637-46454C71F372}"/>
              </a:ext>
            </a:extLst>
          </p:cNvPr>
          <p:cNvSpPr txBox="1"/>
          <p:nvPr userDrawn="1"/>
        </p:nvSpPr>
        <p:spPr>
          <a:xfrm>
            <a:off x="6044739" y="5039622"/>
            <a:ext cx="2826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Assistant Professor</a:t>
            </a:r>
          </a:p>
        </p:txBody>
      </p:sp>
    </p:spTree>
    <p:extLst>
      <p:ext uri="{BB962C8B-B14F-4D97-AF65-F5344CB8AC3E}">
        <p14:creationId xmlns:p14="http://schemas.microsoft.com/office/powerpoint/2010/main" val="2108135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ank you">
    <p:bg>
      <p:bgPr>
        <a:blipFill dpi="0" rotWithShape="1">
          <a:blip r:embed="rId2">
            <a:alphaModFix amt="24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0D8FB24-47A5-44BC-AECD-0BC32C75DA0B}"/>
              </a:ext>
            </a:extLst>
          </p:cNvPr>
          <p:cNvSpPr/>
          <p:nvPr userDrawn="1"/>
        </p:nvSpPr>
        <p:spPr>
          <a:xfrm>
            <a:off x="548640" y="548640"/>
            <a:ext cx="8046720" cy="5760720"/>
          </a:xfrm>
          <a:prstGeom prst="roundRect">
            <a:avLst>
              <a:gd name="adj" fmla="val 6085"/>
            </a:avLst>
          </a:prstGeom>
          <a:solidFill>
            <a:srgbClr val="191919"/>
          </a:solidFill>
          <a:ln w="28575">
            <a:solidFill>
              <a:srgbClr val="ADF0D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rgbClr val="ADF0D1"/>
                </a:solidFill>
              </a:rPr>
              <a:t>That’s all for now…</a:t>
            </a: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952D653F-880E-4704-B157-47A700D64B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25" t="9932" r="13734" b="18474"/>
          <a:stretch>
            <a:fillRect/>
          </a:stretch>
        </p:blipFill>
        <p:spPr>
          <a:xfrm>
            <a:off x="790332" y="790379"/>
            <a:ext cx="228600" cy="228600"/>
          </a:xfrm>
          <a:custGeom>
            <a:avLst/>
            <a:gdLst>
              <a:gd name="connsiteX0" fmla="*/ 722434 w 1444868"/>
              <a:gd name="connsiteY0" fmla="*/ 0 h 1444868"/>
              <a:gd name="connsiteX1" fmla="*/ 1444868 w 1444868"/>
              <a:gd name="connsiteY1" fmla="*/ 722434 h 1444868"/>
              <a:gd name="connsiteX2" fmla="*/ 722434 w 1444868"/>
              <a:gd name="connsiteY2" fmla="*/ 1444868 h 1444868"/>
              <a:gd name="connsiteX3" fmla="*/ 0 w 1444868"/>
              <a:gd name="connsiteY3" fmla="*/ 722434 h 1444868"/>
              <a:gd name="connsiteX4" fmla="*/ 722434 w 1444868"/>
              <a:gd name="connsiteY4" fmla="*/ 0 h 1444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868" h="1444868">
                <a:moveTo>
                  <a:pt x="722434" y="0"/>
                </a:moveTo>
                <a:cubicBezTo>
                  <a:pt x="1121423" y="0"/>
                  <a:pt x="1444868" y="323445"/>
                  <a:pt x="1444868" y="722434"/>
                </a:cubicBezTo>
                <a:cubicBezTo>
                  <a:pt x="1444868" y="1121423"/>
                  <a:pt x="1121423" y="1444868"/>
                  <a:pt x="722434" y="1444868"/>
                </a:cubicBezTo>
                <a:cubicBezTo>
                  <a:pt x="323445" y="1444868"/>
                  <a:pt x="0" y="1121423"/>
                  <a:pt x="0" y="722434"/>
                </a:cubicBezTo>
                <a:cubicBezTo>
                  <a:pt x="0" y="323445"/>
                  <a:pt x="323445" y="0"/>
                  <a:pt x="722434" y="0"/>
                </a:cubicBez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0F10F3FB-B2E5-4042-8A74-C8150CE8F5F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25" t="9932" r="13734" b="18474"/>
          <a:stretch>
            <a:fillRect/>
          </a:stretch>
        </p:blipFill>
        <p:spPr>
          <a:xfrm>
            <a:off x="8125068" y="790379"/>
            <a:ext cx="228600" cy="228600"/>
          </a:xfrm>
          <a:custGeom>
            <a:avLst/>
            <a:gdLst>
              <a:gd name="connsiteX0" fmla="*/ 722434 w 1444868"/>
              <a:gd name="connsiteY0" fmla="*/ 0 h 1444868"/>
              <a:gd name="connsiteX1" fmla="*/ 1444868 w 1444868"/>
              <a:gd name="connsiteY1" fmla="*/ 722434 h 1444868"/>
              <a:gd name="connsiteX2" fmla="*/ 722434 w 1444868"/>
              <a:gd name="connsiteY2" fmla="*/ 1444868 h 1444868"/>
              <a:gd name="connsiteX3" fmla="*/ 0 w 1444868"/>
              <a:gd name="connsiteY3" fmla="*/ 722434 h 1444868"/>
              <a:gd name="connsiteX4" fmla="*/ 722434 w 1444868"/>
              <a:gd name="connsiteY4" fmla="*/ 0 h 1444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868" h="1444868">
                <a:moveTo>
                  <a:pt x="722434" y="0"/>
                </a:moveTo>
                <a:cubicBezTo>
                  <a:pt x="1121423" y="0"/>
                  <a:pt x="1444868" y="323445"/>
                  <a:pt x="1444868" y="722434"/>
                </a:cubicBezTo>
                <a:cubicBezTo>
                  <a:pt x="1444868" y="1121423"/>
                  <a:pt x="1121423" y="1444868"/>
                  <a:pt x="722434" y="1444868"/>
                </a:cubicBezTo>
                <a:cubicBezTo>
                  <a:pt x="323445" y="1444868"/>
                  <a:pt x="0" y="1121423"/>
                  <a:pt x="0" y="722434"/>
                </a:cubicBezTo>
                <a:cubicBezTo>
                  <a:pt x="0" y="323445"/>
                  <a:pt x="323445" y="0"/>
                  <a:pt x="722434" y="0"/>
                </a:cubicBez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1C516898-262F-4C12-85F9-35D321590CE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25" t="9932" r="13734" b="18474"/>
          <a:stretch>
            <a:fillRect/>
          </a:stretch>
        </p:blipFill>
        <p:spPr>
          <a:xfrm>
            <a:off x="790332" y="5839460"/>
            <a:ext cx="228600" cy="228600"/>
          </a:xfrm>
          <a:custGeom>
            <a:avLst/>
            <a:gdLst>
              <a:gd name="connsiteX0" fmla="*/ 722434 w 1444868"/>
              <a:gd name="connsiteY0" fmla="*/ 0 h 1444868"/>
              <a:gd name="connsiteX1" fmla="*/ 1444868 w 1444868"/>
              <a:gd name="connsiteY1" fmla="*/ 722434 h 1444868"/>
              <a:gd name="connsiteX2" fmla="*/ 722434 w 1444868"/>
              <a:gd name="connsiteY2" fmla="*/ 1444868 h 1444868"/>
              <a:gd name="connsiteX3" fmla="*/ 0 w 1444868"/>
              <a:gd name="connsiteY3" fmla="*/ 722434 h 1444868"/>
              <a:gd name="connsiteX4" fmla="*/ 722434 w 1444868"/>
              <a:gd name="connsiteY4" fmla="*/ 0 h 1444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868" h="1444868">
                <a:moveTo>
                  <a:pt x="722434" y="0"/>
                </a:moveTo>
                <a:cubicBezTo>
                  <a:pt x="1121423" y="0"/>
                  <a:pt x="1444868" y="323445"/>
                  <a:pt x="1444868" y="722434"/>
                </a:cubicBezTo>
                <a:cubicBezTo>
                  <a:pt x="1444868" y="1121423"/>
                  <a:pt x="1121423" y="1444868"/>
                  <a:pt x="722434" y="1444868"/>
                </a:cubicBezTo>
                <a:cubicBezTo>
                  <a:pt x="323445" y="1444868"/>
                  <a:pt x="0" y="1121423"/>
                  <a:pt x="0" y="722434"/>
                </a:cubicBezTo>
                <a:cubicBezTo>
                  <a:pt x="0" y="323445"/>
                  <a:pt x="323445" y="0"/>
                  <a:pt x="722434" y="0"/>
                </a:cubicBez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394B66A9-76CC-4130-959F-4495CE8CFE2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25" t="9932" r="13734" b="18474"/>
          <a:stretch>
            <a:fillRect/>
          </a:stretch>
        </p:blipFill>
        <p:spPr>
          <a:xfrm>
            <a:off x="8125068" y="5839460"/>
            <a:ext cx="228600" cy="228600"/>
          </a:xfrm>
          <a:custGeom>
            <a:avLst/>
            <a:gdLst>
              <a:gd name="connsiteX0" fmla="*/ 722434 w 1444868"/>
              <a:gd name="connsiteY0" fmla="*/ 0 h 1444868"/>
              <a:gd name="connsiteX1" fmla="*/ 1444868 w 1444868"/>
              <a:gd name="connsiteY1" fmla="*/ 722434 h 1444868"/>
              <a:gd name="connsiteX2" fmla="*/ 722434 w 1444868"/>
              <a:gd name="connsiteY2" fmla="*/ 1444868 h 1444868"/>
              <a:gd name="connsiteX3" fmla="*/ 0 w 1444868"/>
              <a:gd name="connsiteY3" fmla="*/ 722434 h 1444868"/>
              <a:gd name="connsiteX4" fmla="*/ 722434 w 1444868"/>
              <a:gd name="connsiteY4" fmla="*/ 0 h 1444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4868" h="1444868">
                <a:moveTo>
                  <a:pt x="722434" y="0"/>
                </a:moveTo>
                <a:cubicBezTo>
                  <a:pt x="1121423" y="0"/>
                  <a:pt x="1444868" y="323445"/>
                  <a:pt x="1444868" y="722434"/>
                </a:cubicBezTo>
                <a:cubicBezTo>
                  <a:pt x="1444868" y="1121423"/>
                  <a:pt x="1121423" y="1444868"/>
                  <a:pt x="722434" y="1444868"/>
                </a:cubicBezTo>
                <a:cubicBezTo>
                  <a:pt x="323445" y="1444868"/>
                  <a:pt x="0" y="1121423"/>
                  <a:pt x="0" y="722434"/>
                </a:cubicBezTo>
                <a:cubicBezTo>
                  <a:pt x="0" y="323445"/>
                  <a:pt x="323445" y="0"/>
                  <a:pt x="722434" y="0"/>
                </a:cubicBezTo>
                <a:close/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8597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EE634-6B37-4575-989D-67DDA194FFF3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EAAA1-D3CF-4C53-8B5F-CDA826E8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347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EE634-6B37-4575-989D-67DDA194FFF3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EAAA1-D3CF-4C53-8B5F-CDA826E8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4531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EE634-6B37-4575-989D-67DDA194FFF3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EAAA1-D3CF-4C53-8B5F-CDA826E8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7852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EE634-6B37-4575-989D-67DDA194FFF3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EAAA1-D3CF-4C53-8B5F-CDA826E8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36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earning Outcome">
    <p:bg>
      <p:bgPr>
        <a:blipFill dpi="0" rotWithShape="1">
          <a:blip r:embed="rId2">
            <a:alphaModFix amt="15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598" y="2658129"/>
            <a:ext cx="8092786" cy="3998115"/>
          </a:xfrm>
        </p:spPr>
        <p:txBody>
          <a:bodyPr/>
          <a:lstStyle>
            <a:lvl1pPr>
              <a:lnSpc>
                <a:spcPct val="150000"/>
              </a:lnSpc>
              <a:buClr>
                <a:srgbClr val="FF0066"/>
              </a:buClr>
              <a:buFont typeface="Arial" panose="020B0604020202020204" pitchFamily="34" charset="0"/>
              <a:buNone/>
              <a:defRPr>
                <a:solidFill>
                  <a:srgbClr val="00203F"/>
                </a:solidFill>
              </a:defRPr>
            </a:lvl1pPr>
            <a:lvl2pPr marL="228600" indent="-228600">
              <a:lnSpc>
                <a:spcPct val="150000"/>
              </a:lnSpc>
              <a:buClr>
                <a:srgbClr val="FF0066"/>
              </a:buClr>
              <a:defRPr sz="2800"/>
            </a:lvl2pPr>
            <a:lvl3pPr>
              <a:buClr>
                <a:srgbClr val="FF0066"/>
              </a:buClr>
              <a:defRPr/>
            </a:lvl3pPr>
            <a:lvl4pPr>
              <a:buClr>
                <a:srgbClr val="FF0066"/>
              </a:buClr>
              <a:defRPr/>
            </a:lvl4pPr>
            <a:lvl5pPr>
              <a:buClr>
                <a:srgbClr val="FF0066"/>
              </a:buClr>
              <a:defRPr/>
            </a:lvl5pPr>
          </a:lstStyle>
          <a:p>
            <a:pPr lvl="1"/>
            <a:r>
              <a:rPr lang="en-US" dirty="0"/>
              <a:t>outcome 1</a:t>
            </a:r>
          </a:p>
          <a:p>
            <a:pPr lvl="1"/>
            <a:r>
              <a:rPr lang="en-US" dirty="0"/>
              <a:t>outcome 2</a:t>
            </a:r>
          </a:p>
          <a:p>
            <a:pPr lvl="1"/>
            <a:r>
              <a:rPr lang="en-US" dirty="0"/>
              <a:t>outcome 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90D9AD-C954-4C2B-885A-E0CD61FABCA7}"/>
              </a:ext>
            </a:extLst>
          </p:cNvPr>
          <p:cNvSpPr/>
          <p:nvPr userDrawn="1"/>
        </p:nvSpPr>
        <p:spPr>
          <a:xfrm>
            <a:off x="0" y="0"/>
            <a:ext cx="9144000" cy="2095499"/>
          </a:xfrm>
          <a:prstGeom prst="rect">
            <a:avLst/>
          </a:prstGeom>
          <a:gradFill flip="none" rotWithShape="1">
            <a:gsLst>
              <a:gs pos="76000">
                <a:srgbClr val="636973"/>
              </a:gs>
              <a:gs pos="25000">
                <a:srgbClr val="2C2C2C"/>
              </a:gs>
              <a:gs pos="100000">
                <a:srgbClr val="999999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8" y="0"/>
            <a:ext cx="8534401" cy="2095499"/>
          </a:xfrm>
        </p:spPr>
        <p:txBody>
          <a:bodyPr>
            <a:normAutofit/>
          </a:bodyPr>
          <a:lstStyle>
            <a:lvl1pPr>
              <a:defRPr sz="4400">
                <a:solidFill>
                  <a:srgbClr val="ADF0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Learning</a:t>
            </a:r>
            <a:br>
              <a:rPr lang="en-US" dirty="0"/>
            </a:br>
            <a:r>
              <a:rPr lang="en-US" dirty="0"/>
              <a:t>Outcome</a:t>
            </a:r>
          </a:p>
        </p:txBody>
      </p:sp>
      <p:pic>
        <p:nvPicPr>
          <p:cNvPr id="13" name="Graphic 12" descr="Bullseye with solid fill">
            <a:extLst>
              <a:ext uri="{FF2B5EF4-FFF2-40B4-BE49-F238E27FC236}">
                <a16:creationId xmlns:a16="http://schemas.microsoft.com/office/drawing/2014/main" id="{DA53A35D-A7FC-46DF-8F17-CB2B929D870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42465" y="201756"/>
            <a:ext cx="1691985" cy="1691985"/>
          </a:xfrm>
          <a:prstGeom prst="rect">
            <a:avLst/>
          </a:prstGeom>
          <a:effectLst>
            <a:outerShdw blurRad="63500" dist="63500" sx="104000" sy="104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8C5984-85FD-4A7B-BC9D-CFD0ADC314BC}"/>
              </a:ext>
            </a:extLst>
          </p:cNvPr>
          <p:cNvSpPr txBox="1"/>
          <p:nvPr userDrawn="1"/>
        </p:nvSpPr>
        <p:spPr>
          <a:xfrm>
            <a:off x="609598" y="2115204"/>
            <a:ext cx="80927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srgbClr val="1F1F1F"/>
                </a:solidFill>
              </a:rPr>
              <a:t>After this lecture, you will be able to</a:t>
            </a:r>
          </a:p>
        </p:txBody>
      </p:sp>
    </p:spTree>
    <p:extLst>
      <p:ext uri="{BB962C8B-B14F-4D97-AF65-F5344CB8AC3E}">
        <p14:creationId xmlns:p14="http://schemas.microsoft.com/office/powerpoint/2010/main" val="4040726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 (Grey)">
    <p:bg>
      <p:bgPr>
        <a:blipFill dpi="0" rotWithShape="1">
          <a:blip r:embed="rId2">
            <a:alphaModFix amt="15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8036" y="1385447"/>
            <a:ext cx="8154266" cy="5292437"/>
          </a:xfrm>
        </p:spPr>
        <p:txBody>
          <a:bodyPr/>
          <a:lstStyle>
            <a:lvl1pPr>
              <a:lnSpc>
                <a:spcPct val="150000"/>
              </a:lnSpc>
              <a:buClr>
                <a:srgbClr val="FF0066"/>
              </a:buClr>
              <a:defRPr/>
            </a:lvl1pPr>
            <a:lvl2pPr>
              <a:lnSpc>
                <a:spcPct val="150000"/>
              </a:lnSpc>
              <a:buClr>
                <a:srgbClr val="FF0066"/>
              </a:buClr>
              <a:defRPr/>
            </a:lvl2pPr>
            <a:lvl3pPr>
              <a:lnSpc>
                <a:spcPct val="150000"/>
              </a:lnSpc>
              <a:buClr>
                <a:srgbClr val="FF0066"/>
              </a:buClr>
              <a:defRPr/>
            </a:lvl3pPr>
            <a:lvl4pPr>
              <a:lnSpc>
                <a:spcPct val="150000"/>
              </a:lnSpc>
              <a:buClr>
                <a:srgbClr val="FF0066"/>
              </a:buClr>
              <a:defRPr/>
            </a:lvl4pPr>
            <a:lvl5pPr>
              <a:lnSpc>
                <a:spcPct val="150000"/>
              </a:lnSpc>
              <a:buClr>
                <a:srgbClr val="FF0066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90D9AD-C954-4C2B-885A-E0CD61FABCA7}"/>
              </a:ext>
            </a:extLst>
          </p:cNvPr>
          <p:cNvSpPr/>
          <p:nvPr userDrawn="1"/>
        </p:nvSpPr>
        <p:spPr>
          <a:xfrm>
            <a:off x="0" y="0"/>
            <a:ext cx="9144000" cy="1325562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8036" y="1"/>
            <a:ext cx="8575964" cy="1314450"/>
          </a:xfrm>
        </p:spPr>
        <p:txBody>
          <a:bodyPr>
            <a:normAutofit/>
          </a:bodyPr>
          <a:lstStyle>
            <a:lvl1pPr>
              <a:defRPr sz="4000">
                <a:solidFill>
                  <a:srgbClr val="ADF0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7622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050" y="1543050"/>
            <a:ext cx="8534400" cy="5124450"/>
          </a:xfrm>
        </p:spPr>
        <p:txBody>
          <a:bodyPr/>
          <a:lstStyle>
            <a:lvl1pPr>
              <a:lnSpc>
                <a:spcPct val="150000"/>
              </a:lnSpc>
              <a:buClr>
                <a:srgbClr val="FF0066"/>
              </a:buClr>
              <a:defRPr/>
            </a:lvl1pPr>
            <a:lvl2pPr>
              <a:lnSpc>
                <a:spcPct val="150000"/>
              </a:lnSpc>
              <a:buClr>
                <a:srgbClr val="FF0066"/>
              </a:buClr>
              <a:defRPr/>
            </a:lvl2pPr>
            <a:lvl3pPr>
              <a:lnSpc>
                <a:spcPct val="150000"/>
              </a:lnSpc>
              <a:buClr>
                <a:srgbClr val="FF0066"/>
              </a:buClr>
              <a:defRPr/>
            </a:lvl3pPr>
            <a:lvl4pPr>
              <a:lnSpc>
                <a:spcPct val="150000"/>
              </a:lnSpc>
              <a:buClr>
                <a:srgbClr val="FF0066"/>
              </a:buClr>
              <a:defRPr/>
            </a:lvl4pPr>
            <a:lvl5pPr>
              <a:lnSpc>
                <a:spcPct val="150000"/>
              </a:lnSpc>
              <a:buClr>
                <a:srgbClr val="FF0066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90D9AD-C954-4C2B-885A-E0CD61FABCA7}"/>
              </a:ext>
            </a:extLst>
          </p:cNvPr>
          <p:cNvSpPr/>
          <p:nvPr userDrawn="1"/>
        </p:nvSpPr>
        <p:spPr>
          <a:xfrm>
            <a:off x="0" y="0"/>
            <a:ext cx="9144000" cy="1325562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" y="0"/>
            <a:ext cx="8743950" cy="1325563"/>
          </a:xfrm>
        </p:spPr>
        <p:txBody>
          <a:bodyPr>
            <a:normAutofit/>
          </a:bodyPr>
          <a:lstStyle>
            <a:lvl1pPr>
              <a:defRPr sz="4000">
                <a:solidFill>
                  <a:srgbClr val="ADF0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1203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EE634-6B37-4575-989D-67DDA194FFF3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EAAA1-D3CF-4C53-8B5F-CDA826E8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723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EE634-6B37-4575-989D-67DDA194FFF3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EAAA1-D3CF-4C53-8B5F-CDA826E8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00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EE634-6B37-4575-989D-67DDA194FFF3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EAAA1-D3CF-4C53-8B5F-CDA826E8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933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EE634-6B37-4575-989D-67DDA194FFF3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EAAA1-D3CF-4C53-8B5F-CDA826E8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683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EE634-6B37-4575-989D-67DDA194FFF3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EAAA1-D3CF-4C53-8B5F-CDA826E8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76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EE634-6B37-4575-989D-67DDA194FFF3}" type="datetimeFigureOut">
              <a:rPr lang="en-US" smtClean="0"/>
              <a:t>8/18/2021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EAAA1-D3CF-4C53-8B5F-CDA826E878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63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6" r:id="rId3"/>
    <p:sldLayoutId id="2147483674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75" r:id="rId10"/>
    <p:sldLayoutId id="2147483668" r:id="rId11"/>
    <p:sldLayoutId id="2147483669" r:id="rId12"/>
    <p:sldLayoutId id="2147483670" r:id="rId13"/>
    <p:sldLayoutId id="214748367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2829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IN" dirty="0" err="1"/>
              <a:t>data_type</a:t>
            </a:r>
            <a:r>
              <a:rPr lang="en-IN" dirty="0"/>
              <a:t> </a:t>
            </a:r>
            <a:r>
              <a:rPr lang="en-IN" dirty="0" err="1"/>
              <a:t>name_of_array</a:t>
            </a:r>
            <a:r>
              <a:rPr lang="en-IN" dirty="0"/>
              <a:t>[rows][columns];  </a:t>
            </a:r>
          </a:p>
          <a:p>
            <a:pPr algn="just"/>
            <a:r>
              <a:rPr lang="en-IN" dirty="0" err="1"/>
              <a:t>Datatype</a:t>
            </a:r>
            <a:endParaRPr lang="en-IN" dirty="0"/>
          </a:p>
          <a:p>
            <a:pPr algn="just"/>
            <a:r>
              <a:rPr lang="en-IN" dirty="0"/>
              <a:t>Name of array</a:t>
            </a:r>
          </a:p>
          <a:p>
            <a:pPr algn="just"/>
            <a:r>
              <a:rPr lang="en-IN" dirty="0"/>
              <a:t>rows (integer)</a:t>
            </a:r>
          </a:p>
          <a:p>
            <a:pPr algn="just"/>
            <a:r>
              <a:rPr lang="en-IN" dirty="0"/>
              <a:t>columns (integer)</a:t>
            </a:r>
          </a:p>
          <a:p>
            <a:pPr algn="just"/>
            <a:r>
              <a:rPr lang="en-IN" dirty="0"/>
              <a:t>Number of elements in 2D arrays is multiply of rows and columns for </a:t>
            </a:r>
            <a:r>
              <a:rPr lang="en-IN" dirty="0" err="1"/>
              <a:t>eg</a:t>
            </a:r>
            <a:r>
              <a:rPr lang="en-IN" dirty="0"/>
              <a:t>. </a:t>
            </a:r>
            <a:r>
              <a:rPr lang="en-IN" dirty="0" err="1"/>
              <a:t>Int</a:t>
            </a:r>
            <a:r>
              <a:rPr lang="en-IN" dirty="0"/>
              <a:t> x[3][3] has 3*3 i.e. 9 elements.</a:t>
            </a: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Declaration of </a:t>
            </a:r>
            <a:br>
              <a:rPr lang="en-IN" dirty="0"/>
            </a:br>
            <a:r>
              <a:rPr lang="en-IN" dirty="0"/>
              <a:t>Two Dimensional Array in C</a:t>
            </a:r>
          </a:p>
        </p:txBody>
      </p:sp>
    </p:spTree>
    <p:extLst>
      <p:ext uri="{BB962C8B-B14F-4D97-AF65-F5344CB8AC3E}">
        <p14:creationId xmlns:p14="http://schemas.microsoft.com/office/powerpoint/2010/main" val="3663624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int</a:t>
            </a:r>
            <a:r>
              <a:rPr lang="en-IN" dirty="0"/>
              <a:t> x[3][4] = {{1,2,3}, {4,5,6}, {7,8,9}};</a:t>
            </a: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Array Initializing and Memory Representation of an Array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981" y="2686929"/>
            <a:ext cx="7604037" cy="16592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6698" y="4509147"/>
            <a:ext cx="6612433" cy="9386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1802" y="5559361"/>
            <a:ext cx="187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Index        Value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10661" y="5527095"/>
            <a:ext cx="187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Index        Value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86873" y="5527095"/>
            <a:ext cx="187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Index        Value</a:t>
            </a:r>
          </a:p>
        </p:txBody>
      </p:sp>
    </p:spTree>
    <p:extLst>
      <p:ext uri="{BB962C8B-B14F-4D97-AF65-F5344CB8AC3E}">
        <p14:creationId xmlns:p14="http://schemas.microsoft.com/office/powerpoint/2010/main" val="3462853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2D Arrays represent multiple data items of the same type in the form of matrix.</a:t>
            </a:r>
          </a:p>
          <a:p>
            <a:pPr algn="just"/>
            <a:r>
              <a:rPr lang="en-IN" dirty="0"/>
              <a:t>We can perform all matrices operation, sum of matrix, transpose of matrix using 2D Array.</a:t>
            </a: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 of </a:t>
            </a:r>
            <a:r>
              <a:rPr lang="en-IN" dirty="0">
                <a:solidFill>
                  <a:srgbClr val="FFC000"/>
                </a:solidFill>
              </a:rPr>
              <a:t>2D</a:t>
            </a:r>
            <a:r>
              <a:rPr lang="en-IN" dirty="0"/>
              <a:t> Arrays</a:t>
            </a:r>
          </a:p>
        </p:txBody>
      </p:sp>
    </p:spTree>
    <p:extLst>
      <p:ext uri="{BB962C8B-B14F-4D97-AF65-F5344CB8AC3E}">
        <p14:creationId xmlns:p14="http://schemas.microsoft.com/office/powerpoint/2010/main" val="1111769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Arrays represent multiple data items of the same type using a single name.</a:t>
            </a:r>
          </a:p>
          <a:p>
            <a:pPr algn="just"/>
            <a:r>
              <a:rPr lang="en-IN" dirty="0"/>
              <a:t>Elements of array can be accessed randomly by using the index number.</a:t>
            </a:r>
          </a:p>
          <a:p>
            <a:pPr algn="just"/>
            <a:r>
              <a:rPr lang="en-IN" dirty="0"/>
              <a:t>Easy access to all the elements.</a:t>
            </a:r>
          </a:p>
          <a:p>
            <a:pPr algn="just"/>
            <a:r>
              <a:rPr lang="en-IN" dirty="0"/>
              <a:t>Sorting and searching becomes easy.</a:t>
            </a: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 of Arrays</a:t>
            </a:r>
          </a:p>
        </p:txBody>
      </p:sp>
    </p:spTree>
    <p:extLst>
      <p:ext uri="{BB962C8B-B14F-4D97-AF65-F5344CB8AC3E}">
        <p14:creationId xmlns:p14="http://schemas.microsoft.com/office/powerpoint/2010/main" val="447312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Arrays can be used for CPU scheduling. </a:t>
            </a:r>
          </a:p>
          <a:p>
            <a:pPr algn="just"/>
            <a:r>
              <a:rPr lang="en-IN" dirty="0"/>
              <a:t>Arrays can be used for reverse data elements, sort data elements etc.</a:t>
            </a:r>
          </a:p>
          <a:p>
            <a:pPr algn="just"/>
            <a:r>
              <a:rPr lang="en-IN" dirty="0"/>
              <a:t>Arrays are used to Perform Matrix Operations</a:t>
            </a:r>
          </a:p>
          <a:p>
            <a:pPr algn="just"/>
            <a:r>
              <a:rPr lang="en-IN" dirty="0"/>
              <a:t>Arrays are used to Store List of values</a:t>
            </a:r>
          </a:p>
          <a:p>
            <a:pPr algn="just"/>
            <a:r>
              <a:rPr lang="en-IN" dirty="0"/>
              <a:t>Arrays are also used to implement stack and queues.</a:t>
            </a: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Applications of Array</a:t>
            </a:r>
          </a:p>
        </p:txBody>
      </p:sp>
    </p:spTree>
    <p:extLst>
      <p:ext uri="{BB962C8B-B14F-4D97-AF65-F5344CB8AC3E}">
        <p14:creationId xmlns:p14="http://schemas.microsoft.com/office/powerpoint/2010/main" val="1665100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68036" y="1314451"/>
            <a:ext cx="8366414" cy="54211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IN" dirty="0"/>
              <a:t>#include &lt;</a:t>
            </a:r>
            <a:r>
              <a:rPr lang="en-IN" dirty="0" err="1"/>
              <a:t>stdio.h</a:t>
            </a:r>
            <a:r>
              <a:rPr lang="en-IN" dirty="0"/>
              <a:t>&gt;</a:t>
            </a:r>
          </a:p>
          <a:p>
            <a:pPr marL="0" indent="0">
              <a:buNone/>
            </a:pPr>
            <a:r>
              <a:rPr lang="en-IN" dirty="0" err="1"/>
              <a:t>int</a:t>
            </a:r>
            <a:r>
              <a:rPr lang="en-IN" dirty="0"/>
              <a:t> main()</a:t>
            </a:r>
          </a:p>
          <a:p>
            <a:pPr marL="0" indent="0">
              <a:buNone/>
            </a:pPr>
            <a:r>
              <a:rPr lang="en-IN" dirty="0"/>
              <a:t>{</a:t>
            </a:r>
          </a:p>
          <a:p>
            <a:pPr marL="0" indent="0">
              <a:buNone/>
            </a:pPr>
            <a:r>
              <a:rPr lang="en-IN" dirty="0" err="1"/>
              <a:t>int</a:t>
            </a:r>
            <a:r>
              <a:rPr lang="en-IN" dirty="0"/>
              <a:t> </a:t>
            </a:r>
            <a:r>
              <a:rPr lang="en-IN" dirty="0" err="1"/>
              <a:t>arr</a:t>
            </a:r>
            <a:r>
              <a:rPr lang="en-IN" dirty="0"/>
              <a:t>[5]={10,11,12,13,14};</a:t>
            </a:r>
          </a:p>
          <a:p>
            <a:pPr marL="0" indent="0">
              <a:buNone/>
            </a:pPr>
            <a:r>
              <a:rPr lang="en-IN" dirty="0"/>
              <a:t>for(</a:t>
            </a:r>
            <a:r>
              <a:rPr lang="en-IN" dirty="0" err="1"/>
              <a:t>int</a:t>
            </a:r>
            <a:r>
              <a:rPr lang="en-IN" dirty="0"/>
              <a:t> </a:t>
            </a:r>
            <a:r>
              <a:rPr lang="en-IN" dirty="0" err="1"/>
              <a:t>i</a:t>
            </a:r>
            <a:r>
              <a:rPr lang="en-IN" dirty="0"/>
              <a:t>=0;i&lt;=4;i++)</a:t>
            </a:r>
          </a:p>
          <a:p>
            <a:pPr marL="0" indent="0">
              <a:buNone/>
            </a:pPr>
            <a:r>
              <a:rPr lang="en-IN" dirty="0"/>
              <a:t>{</a:t>
            </a:r>
          </a:p>
          <a:p>
            <a:pPr marL="0" indent="0">
              <a:buNone/>
            </a:pPr>
            <a:r>
              <a:rPr lang="en-IN" dirty="0"/>
              <a:t>    </a:t>
            </a:r>
            <a:r>
              <a:rPr lang="en-IN" dirty="0" err="1"/>
              <a:t>printf</a:t>
            </a:r>
            <a:r>
              <a:rPr lang="en-IN" dirty="0"/>
              <a:t>("%d\n",</a:t>
            </a:r>
            <a:r>
              <a:rPr lang="en-IN" dirty="0" err="1"/>
              <a:t>arr</a:t>
            </a:r>
            <a:r>
              <a:rPr lang="en-IN" dirty="0"/>
              <a:t>[</a:t>
            </a:r>
            <a:r>
              <a:rPr lang="en-IN" dirty="0" err="1"/>
              <a:t>i</a:t>
            </a:r>
            <a:r>
              <a:rPr lang="en-IN" dirty="0"/>
              <a:t>]);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  <a:p>
            <a:pPr marL="0" indent="0">
              <a:buNone/>
            </a:pPr>
            <a:r>
              <a:rPr lang="en-IN" dirty="0"/>
              <a:t>return 0;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Program: </a:t>
            </a:r>
            <a:r>
              <a:rPr lang="en-IN" dirty="0"/>
              <a:t>One Dimension Array </a:t>
            </a:r>
          </a:p>
        </p:txBody>
      </p:sp>
    </p:spTree>
    <p:extLst>
      <p:ext uri="{BB962C8B-B14F-4D97-AF65-F5344CB8AC3E}">
        <p14:creationId xmlns:p14="http://schemas.microsoft.com/office/powerpoint/2010/main" val="1921213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68036" y="1493948"/>
            <a:ext cx="3618962" cy="536405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dirty="0"/>
              <a:t>#include &lt;</a:t>
            </a:r>
            <a:r>
              <a:rPr lang="en-IN" dirty="0" err="1"/>
              <a:t>stdio.h</a:t>
            </a:r>
            <a:r>
              <a:rPr lang="en-IN" dirty="0"/>
              <a:t>&gt;</a:t>
            </a:r>
          </a:p>
          <a:p>
            <a:pPr marL="0" indent="0">
              <a:buNone/>
            </a:pPr>
            <a:r>
              <a:rPr lang="en-IN" dirty="0" err="1"/>
              <a:t>int</a:t>
            </a:r>
            <a:r>
              <a:rPr lang="en-IN" dirty="0"/>
              <a:t> main()</a:t>
            </a:r>
          </a:p>
          <a:p>
            <a:pPr marL="0" indent="0">
              <a:buNone/>
            </a:pPr>
            <a:r>
              <a:rPr lang="en-IN" dirty="0"/>
              <a:t>{</a:t>
            </a:r>
          </a:p>
          <a:p>
            <a:pPr marL="0" indent="0">
              <a:buNone/>
            </a:pPr>
            <a:r>
              <a:rPr lang="en-IN" dirty="0" err="1"/>
              <a:t>int</a:t>
            </a:r>
            <a:r>
              <a:rPr lang="en-IN" dirty="0"/>
              <a:t> x[3][4] = {{1,2,3}, {4,5,6}, {7,8,9}};</a:t>
            </a:r>
          </a:p>
          <a:p>
            <a:pPr marL="0" indent="0">
              <a:buNone/>
            </a:pPr>
            <a:r>
              <a:rPr lang="en-IN" dirty="0" err="1"/>
              <a:t>int</a:t>
            </a:r>
            <a:r>
              <a:rPr lang="en-IN" dirty="0"/>
              <a:t> </a:t>
            </a:r>
            <a:r>
              <a:rPr lang="en-IN" dirty="0" err="1"/>
              <a:t>i,j</a:t>
            </a:r>
            <a:r>
              <a:rPr lang="en-IN" dirty="0"/>
              <a:t>;</a:t>
            </a:r>
          </a:p>
          <a:p>
            <a:pPr marL="0" indent="0">
              <a:buNone/>
            </a:pPr>
            <a:r>
              <a:rPr lang="en-IN" dirty="0"/>
              <a:t>for( </a:t>
            </a:r>
            <a:r>
              <a:rPr lang="en-IN" dirty="0" err="1"/>
              <a:t>i</a:t>
            </a:r>
            <a:r>
              <a:rPr lang="en-IN" dirty="0"/>
              <a:t>=0;i&lt;=2;i++)</a:t>
            </a:r>
          </a:p>
          <a:p>
            <a:pPr marL="0" indent="0">
              <a:buNone/>
            </a:pPr>
            <a:r>
              <a:rPr lang="en-IN" dirty="0"/>
              <a:t>{</a:t>
            </a:r>
          </a:p>
          <a:p>
            <a:pPr marL="0" indent="0">
              <a:buNone/>
            </a:pPr>
            <a:r>
              <a:rPr lang="en-IN" dirty="0"/>
              <a:t>    for(j=0;j&lt;=2;j++)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C000"/>
                </a:solidFill>
              </a:rPr>
              <a:t>Program: </a:t>
            </a:r>
            <a:r>
              <a:rPr lang="en-IN" dirty="0"/>
              <a:t>Two Dimension Array   </a:t>
            </a:r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4772025" y="1381405"/>
            <a:ext cx="3618962" cy="5364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rgbClr val="FF0066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FF006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FF006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FF006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FF006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dirty="0"/>
              <a:t>    {</a:t>
            </a:r>
          </a:p>
          <a:p>
            <a:pPr marL="0" indent="0">
              <a:buNone/>
            </a:pPr>
            <a:r>
              <a:rPr lang="en-IN" dirty="0" err="1"/>
              <a:t>printf</a:t>
            </a:r>
            <a:r>
              <a:rPr lang="en-IN" dirty="0"/>
              <a:t>("%d\</a:t>
            </a:r>
            <a:r>
              <a:rPr lang="en-IN" dirty="0" err="1"/>
              <a:t>t",x</a:t>
            </a:r>
            <a:r>
              <a:rPr lang="en-IN" dirty="0"/>
              <a:t>[</a:t>
            </a:r>
            <a:r>
              <a:rPr lang="en-IN" dirty="0" err="1"/>
              <a:t>i</a:t>
            </a:r>
            <a:r>
              <a:rPr lang="en-IN" dirty="0"/>
              <a:t>][j]);</a:t>
            </a:r>
          </a:p>
          <a:p>
            <a:pPr marL="0" indent="0">
              <a:buNone/>
            </a:pPr>
            <a:r>
              <a:rPr lang="en-IN" dirty="0"/>
              <a:t>    }</a:t>
            </a:r>
          </a:p>
          <a:p>
            <a:pPr marL="0" indent="0">
              <a:buNone/>
            </a:pPr>
            <a:r>
              <a:rPr lang="en-IN" dirty="0" err="1"/>
              <a:t>printf</a:t>
            </a:r>
            <a:r>
              <a:rPr lang="en-IN" dirty="0"/>
              <a:t>("\n");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  <a:p>
            <a:pPr marL="0" indent="0">
              <a:buNone/>
            </a:pPr>
            <a:r>
              <a:rPr lang="en-IN" dirty="0"/>
              <a:t>return 0;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0B08DA34-45BC-4764-A202-4C38BD05034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585525" y="3816471"/>
            <a:ext cx="4754878" cy="582592"/>
          </a:xfrm>
          <a:prstGeom prst="bentConnector3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6B9C10-71E2-4EEB-B861-AD917F98A231}"/>
              </a:ext>
            </a:extLst>
          </p:cNvPr>
          <p:cNvCxnSpPr>
            <a:cxnSpLocks/>
          </p:cNvCxnSpPr>
          <p:nvPr/>
        </p:nvCxnSpPr>
        <p:spPr>
          <a:xfrm>
            <a:off x="4254260" y="1730327"/>
            <a:ext cx="70274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0B7B549-91DC-4619-89CA-DC74DD9E7F01}"/>
              </a:ext>
            </a:extLst>
          </p:cNvPr>
          <p:cNvCxnSpPr>
            <a:cxnSpLocks/>
          </p:cNvCxnSpPr>
          <p:nvPr/>
        </p:nvCxnSpPr>
        <p:spPr>
          <a:xfrm>
            <a:off x="3249637" y="6485206"/>
            <a:ext cx="422031" cy="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8090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9230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1F5D201-13EE-4515-BCA8-C03A66FB0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38138" lvl="1" indent="-338138"/>
            <a:r>
              <a:rPr lang="en-IN" dirty="0"/>
              <a:t>arrays</a:t>
            </a:r>
          </a:p>
          <a:p>
            <a:pPr marL="338138" lvl="1" indent="-338138"/>
            <a:r>
              <a:rPr lang="en-IN" dirty="0"/>
              <a:t>one dimension array</a:t>
            </a:r>
          </a:p>
          <a:p>
            <a:pPr marL="338138" lvl="1" indent="-338138"/>
            <a:r>
              <a:rPr lang="en-IN" dirty="0"/>
              <a:t>two dimension array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287DFED-79C6-45F1-801E-613D1FB56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</a:t>
            </a:r>
            <a:br>
              <a:rPr lang="en-US" dirty="0"/>
            </a:br>
            <a:r>
              <a:rPr lang="en-US" dirty="0"/>
              <a:t>Outcomes</a:t>
            </a:r>
          </a:p>
        </p:txBody>
      </p:sp>
    </p:spTree>
    <p:extLst>
      <p:ext uri="{BB962C8B-B14F-4D97-AF65-F5344CB8AC3E}">
        <p14:creationId xmlns:p14="http://schemas.microsoft.com/office/powerpoint/2010/main" val="3896377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68036" y="1385447"/>
            <a:ext cx="8280542" cy="5292437"/>
          </a:xfrm>
        </p:spPr>
        <p:txBody>
          <a:bodyPr>
            <a:normAutofit lnSpcReduction="10000"/>
          </a:bodyPr>
          <a:lstStyle/>
          <a:p>
            <a:pPr algn="just"/>
            <a:r>
              <a:rPr lang="en-IN" dirty="0"/>
              <a:t>An array is variable that can store multiple values.</a:t>
            </a:r>
          </a:p>
          <a:p>
            <a:pPr algn="just"/>
            <a:r>
              <a:rPr lang="en-IN" dirty="0"/>
              <a:t>Arrays a kind of data structure that can store a fixed-size sequential collection of elements of the same type.</a:t>
            </a:r>
          </a:p>
          <a:p>
            <a:pPr algn="just"/>
            <a:r>
              <a:rPr lang="en-IN" dirty="0"/>
              <a:t>Array is non-primitive data type. (</a:t>
            </a:r>
            <a:r>
              <a:rPr lang="en-IN" dirty="0" err="1"/>
              <a:t>int</a:t>
            </a:r>
            <a:r>
              <a:rPr lang="en-IN" dirty="0"/>
              <a:t>, float, char etc.)</a:t>
            </a:r>
          </a:p>
          <a:p>
            <a:pPr algn="just"/>
            <a:r>
              <a:rPr lang="en-IN" dirty="0"/>
              <a:t>Arrays consist of contiguous memory location.</a:t>
            </a: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Array</a:t>
            </a:r>
          </a:p>
        </p:txBody>
      </p:sp>
    </p:spTree>
    <p:extLst>
      <p:ext uri="{BB962C8B-B14F-4D97-AF65-F5344CB8AC3E}">
        <p14:creationId xmlns:p14="http://schemas.microsoft.com/office/powerpoint/2010/main" val="608559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8199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3555" y="620392"/>
            <a:ext cx="2856201" cy="5504688"/>
          </a:xfrm>
        </p:spPr>
        <p:txBody>
          <a:bodyPr>
            <a:normAutofit/>
          </a:bodyPr>
          <a:lstStyle/>
          <a:p>
            <a:r>
              <a:rPr lang="en-IN" sz="5200" dirty="0">
                <a:solidFill>
                  <a:schemeClr val="bg1"/>
                </a:solidFill>
              </a:rPr>
              <a:t>Syntax</a:t>
            </a:r>
          </a:p>
        </p:txBody>
      </p:sp>
      <p:graphicFrame>
        <p:nvGraphicFramePr>
          <p:cNvPr id="5" name="Content Placeholder 1">
            <a:extLst>
              <a:ext uri="{FF2B5EF4-FFF2-40B4-BE49-F238E27FC236}">
                <a16:creationId xmlns:a16="http://schemas.microsoft.com/office/drawing/2014/main" id="{33EB9B59-7A83-4381-BE87-5EE1CDD017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1193599"/>
              </p:ext>
            </p:extLst>
          </p:nvPr>
        </p:nvGraphicFramePr>
        <p:xfrm>
          <a:off x="4185666" y="1463039"/>
          <a:ext cx="4697730" cy="5196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9772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8941" y="1532586"/>
            <a:ext cx="8715509" cy="5134914"/>
          </a:xfrm>
        </p:spPr>
        <p:txBody>
          <a:bodyPr/>
          <a:lstStyle/>
          <a:p>
            <a:r>
              <a:rPr lang="en-IN" dirty="0" err="1"/>
              <a:t>int</a:t>
            </a:r>
            <a:r>
              <a:rPr lang="en-IN" dirty="0"/>
              <a:t> </a:t>
            </a:r>
            <a:r>
              <a:rPr lang="en-IN" dirty="0" err="1"/>
              <a:t>arr</a:t>
            </a:r>
            <a:r>
              <a:rPr lang="en-IN" dirty="0"/>
              <a:t>[5]={ 10,11,12,13,14};</a:t>
            </a:r>
          </a:p>
          <a:p>
            <a:endParaRPr lang="en-IN" dirty="0"/>
          </a:p>
          <a:p>
            <a:r>
              <a:rPr lang="en-IN" dirty="0" err="1"/>
              <a:t>arr</a:t>
            </a:r>
            <a:r>
              <a:rPr lang="en-IN" dirty="0"/>
              <a:t>          0            1          2          3          4      index   </a:t>
            </a:r>
          </a:p>
          <a:p>
            <a:pPr marL="0" indent="0">
              <a:buNone/>
            </a:pPr>
            <a:r>
              <a:rPr lang="en-IN" dirty="0"/>
              <a:t>               </a:t>
            </a:r>
            <a:r>
              <a:rPr lang="en-IN" dirty="0" err="1"/>
              <a:t>arr</a:t>
            </a:r>
            <a:r>
              <a:rPr lang="en-IN" dirty="0"/>
              <a:t>[0]    </a:t>
            </a:r>
            <a:r>
              <a:rPr lang="en-IN" dirty="0" err="1"/>
              <a:t>arr</a:t>
            </a:r>
            <a:r>
              <a:rPr lang="en-IN" dirty="0"/>
              <a:t>[1]   </a:t>
            </a:r>
            <a:r>
              <a:rPr lang="en-IN" dirty="0" err="1"/>
              <a:t>arr</a:t>
            </a:r>
            <a:r>
              <a:rPr lang="en-IN" dirty="0"/>
              <a:t>[2]    </a:t>
            </a:r>
            <a:r>
              <a:rPr lang="en-IN" dirty="0" err="1"/>
              <a:t>arr</a:t>
            </a:r>
            <a:r>
              <a:rPr lang="en-IN" dirty="0"/>
              <a:t>[3]    </a:t>
            </a:r>
            <a:r>
              <a:rPr lang="en-IN" dirty="0" err="1"/>
              <a:t>arr</a:t>
            </a:r>
            <a:r>
              <a:rPr lang="en-IN" dirty="0"/>
              <a:t>[4]</a:t>
            </a: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Array Initializing and Memory Representation of an Array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02423" y="3622321"/>
            <a:ext cx="6139204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011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Array elements access by indices.</a:t>
            </a:r>
          </a:p>
          <a:p>
            <a:pPr algn="just"/>
            <a:r>
              <a:rPr lang="en-IN" dirty="0"/>
              <a:t>Suppose you declare an array </a:t>
            </a:r>
            <a:r>
              <a:rPr lang="en-IN" dirty="0" err="1"/>
              <a:t>arr</a:t>
            </a:r>
            <a:r>
              <a:rPr lang="en-IN" dirty="0"/>
              <a:t> as above than first element is </a:t>
            </a:r>
            <a:r>
              <a:rPr lang="en-IN" dirty="0" err="1"/>
              <a:t>arr</a:t>
            </a:r>
            <a:r>
              <a:rPr lang="en-IN" dirty="0"/>
              <a:t>[0], second element is </a:t>
            </a:r>
            <a:r>
              <a:rPr lang="en-IN" dirty="0" err="1"/>
              <a:t>arr</a:t>
            </a:r>
            <a:r>
              <a:rPr lang="en-IN" dirty="0"/>
              <a:t>[1] and so on.</a:t>
            </a: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Access Array Elements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73609" y="4602806"/>
            <a:ext cx="6139204" cy="40846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68192" y="5239872"/>
            <a:ext cx="5950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IN" dirty="0" err="1"/>
              <a:t>arr</a:t>
            </a:r>
            <a:r>
              <a:rPr lang="en-IN" dirty="0"/>
              <a:t>[0]           </a:t>
            </a:r>
            <a:r>
              <a:rPr lang="en-IN" dirty="0" err="1"/>
              <a:t>arr</a:t>
            </a:r>
            <a:r>
              <a:rPr lang="en-IN" dirty="0"/>
              <a:t>[1]            </a:t>
            </a:r>
            <a:r>
              <a:rPr lang="en-IN" dirty="0" err="1"/>
              <a:t>arr</a:t>
            </a:r>
            <a:r>
              <a:rPr lang="en-IN" dirty="0"/>
              <a:t>[2]           </a:t>
            </a:r>
            <a:r>
              <a:rPr lang="en-IN" dirty="0" err="1"/>
              <a:t>arr</a:t>
            </a:r>
            <a:r>
              <a:rPr lang="en-IN" dirty="0"/>
              <a:t>[3]          </a:t>
            </a:r>
            <a:r>
              <a:rPr lang="en-IN" dirty="0" err="1"/>
              <a:t>arr</a:t>
            </a:r>
            <a:r>
              <a:rPr lang="en-IN" dirty="0"/>
              <a:t>[4]</a:t>
            </a:r>
          </a:p>
        </p:txBody>
      </p:sp>
    </p:spTree>
    <p:extLst>
      <p:ext uri="{BB962C8B-B14F-4D97-AF65-F5344CB8AC3E}">
        <p14:creationId xmlns:p14="http://schemas.microsoft.com/office/powerpoint/2010/main" val="1661484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9307" y="1575582"/>
            <a:ext cx="8455885" cy="496589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 of Array</a:t>
            </a:r>
          </a:p>
        </p:txBody>
      </p:sp>
    </p:spTree>
    <p:extLst>
      <p:ext uri="{BB962C8B-B14F-4D97-AF65-F5344CB8AC3E}">
        <p14:creationId xmlns:p14="http://schemas.microsoft.com/office/powerpoint/2010/main" val="62801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One dimensional Array</a:t>
            </a:r>
          </a:p>
          <a:p>
            <a:pPr marL="0" indent="0">
              <a:buNone/>
            </a:pPr>
            <a:r>
              <a:rPr lang="en-IN" dirty="0"/>
              <a:t>     int a[5];</a:t>
            </a:r>
          </a:p>
          <a:p>
            <a:r>
              <a:rPr lang="en-IN" dirty="0"/>
              <a:t>Multi-dimensional Array</a:t>
            </a:r>
          </a:p>
          <a:p>
            <a:pPr marL="0" indent="0">
              <a:buNone/>
            </a:pPr>
            <a:r>
              <a:rPr lang="en-IN" dirty="0"/>
              <a:t>     int m[3][3];</a:t>
            </a: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 of Array</a:t>
            </a:r>
          </a:p>
        </p:txBody>
      </p:sp>
    </p:spTree>
    <p:extLst>
      <p:ext uri="{BB962C8B-B14F-4D97-AF65-F5344CB8AC3E}">
        <p14:creationId xmlns:p14="http://schemas.microsoft.com/office/powerpoint/2010/main" val="1570988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An array of arrays is known as two dimensional array.</a:t>
            </a:r>
          </a:p>
          <a:p>
            <a:pPr algn="just"/>
            <a:r>
              <a:rPr lang="en-IN" dirty="0"/>
              <a:t>Two dimensional array in C language organized as matrices which is used in C programming to represent rows and columns.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Two Dimensional Array in </a:t>
            </a:r>
            <a:r>
              <a:rPr lang="en-IN" dirty="0">
                <a:solidFill>
                  <a:srgbClr val="FFC000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4021712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Bahnschrift SemiBold"/>
        <a:ea typeface=""/>
        <a:cs typeface=""/>
      </a:majorFont>
      <a:minorFont>
        <a:latin typeface="Bahnschrif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951</TotalTime>
  <Words>610</Words>
  <Application>Microsoft Office PowerPoint</Application>
  <PresentationFormat>On-screen Show (4:3)</PresentationFormat>
  <Paragraphs>85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Bahnschrift</vt:lpstr>
      <vt:lpstr>Bahnschrift SemiBold</vt:lpstr>
      <vt:lpstr>Office Theme</vt:lpstr>
      <vt:lpstr>PowerPoint Presentation</vt:lpstr>
      <vt:lpstr>Learning Outcomes</vt:lpstr>
      <vt:lpstr>Array</vt:lpstr>
      <vt:lpstr>Syntax</vt:lpstr>
      <vt:lpstr>Array Initializing and Memory Representation of an Array</vt:lpstr>
      <vt:lpstr>Access Array Elements</vt:lpstr>
      <vt:lpstr>Type of Array</vt:lpstr>
      <vt:lpstr>Type of Array</vt:lpstr>
      <vt:lpstr>Two Dimensional Array in C</vt:lpstr>
      <vt:lpstr>Declaration of  Two Dimensional Array in C</vt:lpstr>
      <vt:lpstr>Array Initializing and Memory Representation of an Array</vt:lpstr>
      <vt:lpstr>Advantages of 2D Arrays</vt:lpstr>
      <vt:lpstr>Advantages of Arrays</vt:lpstr>
      <vt:lpstr>Applications of Array</vt:lpstr>
      <vt:lpstr>Program: One Dimension Array </vt:lpstr>
      <vt:lpstr>Program: Two Dimension Array 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Sonu Singh Rajpoot</dc:creator>
  <cp:lastModifiedBy>video recording 1</cp:lastModifiedBy>
  <cp:revision>63</cp:revision>
  <dcterms:created xsi:type="dcterms:W3CDTF">2020-12-02T15:29:53Z</dcterms:created>
  <dcterms:modified xsi:type="dcterms:W3CDTF">2021-08-18T07:12:45Z</dcterms:modified>
</cp:coreProperties>
</file>

<file path=docProps/thumbnail.jpeg>
</file>